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320" r:id="rId3"/>
    <p:sldId id="321" r:id="rId4"/>
    <p:sldId id="312" r:id="rId5"/>
    <p:sldId id="290" r:id="rId6"/>
    <p:sldId id="294" r:id="rId7"/>
    <p:sldId id="317" r:id="rId8"/>
    <p:sldId id="295" r:id="rId9"/>
    <p:sldId id="318" r:id="rId10"/>
    <p:sldId id="323" r:id="rId11"/>
    <p:sldId id="308" r:id="rId12"/>
    <p:sldId id="309" r:id="rId13"/>
    <p:sldId id="279" r:id="rId14"/>
  </p:sldIdLst>
  <p:sldSz cx="13679488" cy="7954963"/>
  <p:notesSz cx="6858000" cy="9144000"/>
  <p:defaultTextStyle>
    <a:defPPr>
      <a:defRPr lang="en-US"/>
    </a:defPPr>
    <a:lvl1pPr marL="0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6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5FC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94622" autoAdjust="0"/>
  </p:normalViewPr>
  <p:slideViewPr>
    <p:cSldViewPr>
      <p:cViewPr varScale="1">
        <p:scale>
          <a:sx n="74" d="100"/>
          <a:sy n="74" d="100"/>
        </p:scale>
        <p:origin x="888" y="78"/>
      </p:cViewPr>
      <p:guideLst>
        <p:guide orient="horz" pos="2506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48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0B86-DA41-46D4-A544-56975E4D369C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685800"/>
            <a:ext cx="5895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F3F57-1BCB-4A9C-AD6B-14B53EC24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Cover – Option</a:t>
            </a:r>
            <a:r>
              <a:rPr lang="en-US" baseline="0" dirty="0" smtClean="0"/>
              <a:t> – 01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3F57-1BCB-4A9C-AD6B-14B53EC242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81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569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291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Page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3F57-1BCB-4A9C-AD6B-14B53EC242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64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2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86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1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0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924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25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32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3" y="2471197"/>
            <a:ext cx="11627565" cy="1705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4507812"/>
            <a:ext cx="9575642" cy="20329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8222" y="425371"/>
            <a:ext cx="2308415" cy="90487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983" y="425371"/>
            <a:ext cx="6697251" cy="90487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7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6" y="5111801"/>
            <a:ext cx="11627565" cy="1579944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6" y="3371656"/>
            <a:ext cx="11627565" cy="174014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8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6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5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9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9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9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8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984" y="2474879"/>
            <a:ext cx="4502831" cy="699926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3806" y="2474879"/>
            <a:ext cx="4502831" cy="699926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6" y="318567"/>
            <a:ext cx="12311539" cy="13258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6" y="1780661"/>
            <a:ext cx="6044150" cy="74209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6" y="2522755"/>
            <a:ext cx="6044150" cy="458331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1780661"/>
            <a:ext cx="6046524" cy="74209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2522755"/>
            <a:ext cx="6046524" cy="458331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8" y="316725"/>
            <a:ext cx="4500457" cy="134792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2" y="316728"/>
            <a:ext cx="7647215" cy="678934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8" y="1664652"/>
            <a:ext cx="4500457" cy="5441417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6" y="5568476"/>
            <a:ext cx="8207693" cy="6573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6" y="710791"/>
            <a:ext cx="8207693" cy="4772978"/>
          </a:xfrm>
        </p:spPr>
        <p:txBody>
          <a:bodyPr/>
          <a:lstStyle>
            <a:lvl1pPr marL="0" indent="0">
              <a:buNone/>
              <a:defRPr sz="4200"/>
            </a:lvl1pPr>
            <a:lvl2pPr marL="599846" indent="0">
              <a:buNone/>
              <a:defRPr sz="3700"/>
            </a:lvl2pPr>
            <a:lvl3pPr marL="1199693" indent="0">
              <a:buNone/>
              <a:defRPr sz="3100"/>
            </a:lvl3pPr>
            <a:lvl4pPr marL="1799539" indent="0">
              <a:buNone/>
              <a:defRPr sz="2600"/>
            </a:lvl4pPr>
            <a:lvl5pPr marL="2399386" indent="0">
              <a:buNone/>
              <a:defRPr sz="2600"/>
            </a:lvl5pPr>
            <a:lvl6pPr marL="2999232" indent="0">
              <a:buNone/>
              <a:defRPr sz="2600"/>
            </a:lvl6pPr>
            <a:lvl7pPr marL="3599078" indent="0">
              <a:buNone/>
              <a:defRPr sz="2600"/>
            </a:lvl7pPr>
            <a:lvl8pPr marL="4198925" indent="0">
              <a:buNone/>
              <a:defRPr sz="2600"/>
            </a:lvl8pPr>
            <a:lvl9pPr marL="479877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6" y="6225866"/>
            <a:ext cx="8207693" cy="933602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5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6" y="318567"/>
            <a:ext cx="12311539" cy="1325827"/>
          </a:xfrm>
          <a:prstGeom prst="rect">
            <a:avLst/>
          </a:prstGeom>
        </p:spPr>
        <p:txBody>
          <a:bodyPr vert="horz" lIns="119969" tIns="59985" rIns="119969" bIns="599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6" y="1856160"/>
            <a:ext cx="12311539" cy="5249908"/>
          </a:xfrm>
          <a:prstGeom prst="rect">
            <a:avLst/>
          </a:prstGeom>
        </p:spPr>
        <p:txBody>
          <a:bodyPr vert="horz" lIns="119969" tIns="59985" rIns="119969" bIns="599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5" y="7373074"/>
            <a:ext cx="3191881" cy="423528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4A03-93C0-49BA-9AC5-3C92C43BB68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7373074"/>
            <a:ext cx="4331838" cy="423528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4" y="7373074"/>
            <a:ext cx="3191881" cy="423528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99693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885" indent="-449885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750" indent="-374904" algn="l" defTabSz="1199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616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9462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9309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9155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002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848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694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84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693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39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38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232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078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8925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8771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urrent Project\NCDFI - ANAND - 10072017\NCDFI - Pres\Images\NCDFI - Present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843881"/>
            <a:ext cx="3983259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/>
        </p:nvSpPr>
        <p:spPr>
          <a:xfrm>
            <a:off x="6534944" y="2453481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b="1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Auction Purchase</a:t>
            </a:r>
            <a:endParaRPr lang="en-US" sz="40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77744" y="1843881"/>
            <a:ext cx="0" cy="196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938" y="870158"/>
            <a:ext cx="4784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Scenari</a:t>
            </a:r>
            <a:r>
              <a:rPr sz="3600" b="1" dirty="0">
                <a:solidFill>
                  <a:schemeClr val="bg1"/>
                </a:solidFill>
              </a:rPr>
              <a:t>o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IN" sz="3600" b="1" spc="439" dirty="0" smtClean="0">
                <a:solidFill>
                  <a:schemeClr val="bg1"/>
                </a:solidFill>
                <a:cs typeface="Times New Roman"/>
              </a:rPr>
              <a:t>3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www.NCDFIeMarket.com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461" y="2148681"/>
            <a:ext cx="7724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 Quantity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1,000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 with a reserve price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₹ 17.00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26187"/>
              </p:ext>
            </p:extLst>
          </p:nvPr>
        </p:nvGraphicFramePr>
        <p:xfrm>
          <a:off x="2117606" y="2610346"/>
          <a:ext cx="8532137" cy="433748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3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kern="12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 smtClean="0">
                          <a:effectLst/>
                          <a:latin typeface="Bookman Old Style" panose="02050604050505020204" pitchFamily="18" charset="0"/>
                        </a:rPr>
                        <a:t>Time</a:t>
                      </a:r>
                      <a:endParaRPr lang="en-US" sz="18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Bidder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FOR 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Price</a:t>
                      </a: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( ₹ per kg)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Bid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</a:rPr>
                        <a:t>Qty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 (MT)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3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17.00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3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09:05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17.00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910">
                <a:tc gridSpan="4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Bidder A would be awarded 300 MT at a price of ₹ 17.00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Bidder B would be awarded 200 MT at a price of ₹ 17.00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Buyer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can re-auction for the 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emaining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quantity on a later date with revised or same reserve price.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72544" y="5349081"/>
            <a:ext cx="6781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2000" spc="-7" dirty="0">
                <a:solidFill>
                  <a:schemeClr val="accent1"/>
                </a:solidFill>
                <a:cs typeface="Bookman Old Style"/>
              </a:rPr>
              <a:t>Thes</a:t>
            </a:r>
            <a:r>
              <a:rPr sz="2000" dirty="0">
                <a:solidFill>
                  <a:schemeClr val="accent1"/>
                </a:solidFill>
                <a:cs typeface="Bookman Old Style"/>
              </a:rPr>
              <a:t>e</a:t>
            </a:r>
            <a:r>
              <a:rPr sz="2000" spc="237" dirty="0">
                <a:solidFill>
                  <a:schemeClr val="accent1"/>
                </a:solidFill>
                <a:cs typeface="Times New Roman"/>
              </a:rPr>
              <a:t> </a:t>
            </a:r>
            <a:r>
              <a:rPr sz="2000" dirty="0">
                <a:solidFill>
                  <a:schemeClr val="accent1"/>
                </a:solidFill>
                <a:cs typeface="Bookman Old Style"/>
              </a:rPr>
              <a:t>fees</a:t>
            </a:r>
            <a:r>
              <a:rPr sz="2000" spc="243" dirty="0">
                <a:solidFill>
                  <a:schemeClr val="accent1"/>
                </a:solidFill>
                <a:cs typeface="Times New Roman"/>
              </a:rPr>
              <a:t> </a:t>
            </a:r>
            <a:r>
              <a:rPr sz="2000" spc="-7" dirty="0">
                <a:solidFill>
                  <a:schemeClr val="accent1"/>
                </a:solidFill>
                <a:cs typeface="Bookman Old Style"/>
              </a:rPr>
              <a:t>ar</a:t>
            </a:r>
            <a:r>
              <a:rPr sz="2000" dirty="0">
                <a:solidFill>
                  <a:schemeClr val="accent1"/>
                </a:solidFill>
                <a:cs typeface="Bookman Old Style"/>
              </a:rPr>
              <a:t>e</a:t>
            </a:r>
            <a:r>
              <a:rPr sz="2000" spc="230" dirty="0">
                <a:solidFill>
                  <a:schemeClr val="accent1"/>
                </a:solidFill>
                <a:cs typeface="Times New Roman"/>
              </a:rPr>
              <a:t> </a:t>
            </a:r>
            <a:r>
              <a:rPr sz="2000" spc="-7" dirty="0">
                <a:solidFill>
                  <a:schemeClr val="accent1"/>
                </a:solidFill>
                <a:cs typeface="Bookman Old Style"/>
              </a:rPr>
              <a:t>e</a:t>
            </a:r>
            <a:r>
              <a:rPr sz="2000" spc="41" dirty="0">
                <a:solidFill>
                  <a:schemeClr val="accent1"/>
                </a:solidFill>
                <a:cs typeface="Bookman Old Style"/>
              </a:rPr>
              <a:t>x</a:t>
            </a:r>
            <a:r>
              <a:rPr sz="2000" spc="-7" dirty="0">
                <a:solidFill>
                  <a:schemeClr val="accent1"/>
                </a:solidFill>
                <a:cs typeface="Bookman Old Style"/>
              </a:rPr>
              <a:t>cludin</a:t>
            </a:r>
            <a:r>
              <a:rPr sz="2000" dirty="0">
                <a:solidFill>
                  <a:schemeClr val="accent1"/>
                </a:solidFill>
                <a:cs typeface="Bookman Old Style"/>
              </a:rPr>
              <a:t>g</a:t>
            </a:r>
            <a:r>
              <a:rPr sz="2000" spc="183" dirty="0">
                <a:solidFill>
                  <a:schemeClr val="accent1"/>
                </a:solidFill>
                <a:cs typeface="Times New Roman"/>
              </a:rPr>
              <a:t> </a:t>
            </a:r>
            <a:r>
              <a:rPr sz="2000" spc="-7" dirty="0">
                <a:solidFill>
                  <a:schemeClr val="accent1"/>
                </a:solidFill>
                <a:cs typeface="Bookman Old Style"/>
              </a:rPr>
              <a:t>applicabl</a:t>
            </a:r>
            <a:r>
              <a:rPr sz="2000" dirty="0">
                <a:solidFill>
                  <a:schemeClr val="accent1"/>
                </a:solidFill>
                <a:cs typeface="Bookman Old Style"/>
              </a:rPr>
              <a:t>e</a:t>
            </a:r>
            <a:r>
              <a:rPr sz="2000" spc="230" dirty="0">
                <a:solidFill>
                  <a:schemeClr val="accent1"/>
                </a:solidFill>
                <a:cs typeface="Times New Roman"/>
              </a:rPr>
              <a:t> </a:t>
            </a:r>
            <a:r>
              <a:rPr lang="en-IN" sz="2000" dirty="0" smtClean="0">
                <a:solidFill>
                  <a:schemeClr val="accent1"/>
                </a:solidFill>
                <a:cs typeface="Times New Roman"/>
              </a:rPr>
              <a:t>GST</a:t>
            </a:r>
            <a:r>
              <a:rPr sz="2000" spc="-20" dirty="0" smtClean="0">
                <a:solidFill>
                  <a:schemeClr val="accent1"/>
                </a:solidFill>
                <a:cs typeface="Bookman Old Style"/>
              </a:rPr>
              <a:t>.</a:t>
            </a:r>
            <a:endParaRPr sz="2000" dirty="0">
              <a:solidFill>
                <a:schemeClr val="accent1"/>
              </a:solidFill>
              <a:cs typeface="Bookman Old Styl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4344" y="777081"/>
            <a:ext cx="79247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dirty="0" smtClean="0">
                <a:solidFill>
                  <a:schemeClr val="bg1"/>
                </a:solidFill>
              </a:rPr>
              <a:t>Registra</a:t>
            </a:r>
            <a:r>
              <a:rPr sz="3600" b="1" spc="-27" dirty="0" smtClean="0">
                <a:solidFill>
                  <a:schemeClr val="bg1"/>
                </a:solidFill>
              </a:rPr>
              <a:t>t</a:t>
            </a:r>
            <a:r>
              <a:rPr sz="3600" b="1" dirty="0" smtClean="0">
                <a:solidFill>
                  <a:schemeClr val="bg1"/>
                </a:solidFill>
              </a:rPr>
              <a:t>ion</a:t>
            </a:r>
            <a:r>
              <a:rPr sz="3600" b="1" spc="433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dirty="0" smtClean="0">
                <a:solidFill>
                  <a:schemeClr val="bg1"/>
                </a:solidFill>
              </a:rPr>
              <a:t>&amp;</a:t>
            </a:r>
            <a:r>
              <a:rPr sz="3600" b="1" spc="439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 smtClean="0">
                <a:solidFill>
                  <a:schemeClr val="bg1"/>
                </a:solidFill>
              </a:rPr>
              <a:t>Tr</a:t>
            </a:r>
            <a:r>
              <a:rPr sz="3600" b="1" spc="-20" dirty="0" smtClean="0">
                <a:solidFill>
                  <a:schemeClr val="bg1"/>
                </a:solidFill>
              </a:rPr>
              <a:t>a</a:t>
            </a:r>
            <a:r>
              <a:rPr sz="3600" b="1" spc="-7" dirty="0" smtClean="0">
                <a:solidFill>
                  <a:schemeClr val="bg1"/>
                </a:solidFill>
              </a:rPr>
              <a:t>nsactio</a:t>
            </a:r>
            <a:r>
              <a:rPr sz="3600" b="1" dirty="0" smtClean="0">
                <a:solidFill>
                  <a:schemeClr val="bg1"/>
                </a:solidFill>
              </a:rPr>
              <a:t>n</a:t>
            </a:r>
            <a:r>
              <a:rPr sz="3600" b="1" spc="446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en-IN" sz="3600" b="1" spc="446" dirty="0" smtClean="0">
                <a:solidFill>
                  <a:schemeClr val="bg1"/>
                </a:solidFill>
                <a:cs typeface="Times New Roman"/>
              </a:rPr>
              <a:t>Charges</a:t>
            </a:r>
            <a:endParaRPr sz="3600" b="1" spc="-7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www.NCDFIeMarket.com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2544" y="2083862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tx2"/>
                </a:solidFill>
              </a:rPr>
              <a:t>Registration                       	</a:t>
            </a:r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b="1" dirty="0" err="1" smtClean="0">
                <a:solidFill>
                  <a:schemeClr val="tx2"/>
                </a:solidFill>
              </a:rPr>
              <a:t>Rs</a:t>
            </a:r>
            <a:r>
              <a:rPr lang="en-US" b="1" dirty="0">
                <a:solidFill>
                  <a:schemeClr val="tx2"/>
                </a:solidFill>
              </a:rPr>
              <a:t>. 5,000/-</a:t>
            </a:r>
          </a:p>
          <a:p>
            <a:pPr marL="457200" indent="-342900"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tx2"/>
                </a:solidFill>
              </a:rPr>
              <a:t>Annual Maintenance Fees 	</a:t>
            </a:r>
            <a:r>
              <a:rPr lang="en-US" b="1" dirty="0" err="1">
                <a:solidFill>
                  <a:schemeClr val="tx2"/>
                </a:solidFill>
              </a:rPr>
              <a:t>Rs</a:t>
            </a:r>
            <a:r>
              <a:rPr lang="en-US" b="1" dirty="0">
                <a:solidFill>
                  <a:schemeClr val="tx2"/>
                </a:solidFill>
              </a:rPr>
              <a:t>. 5,000/-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Buyer Transaction </a:t>
            </a:r>
            <a:r>
              <a:rPr lang="en-US" b="1" dirty="0">
                <a:solidFill>
                  <a:schemeClr val="tx2"/>
                </a:solidFill>
              </a:rPr>
              <a:t>Fees      	Nil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Seller Transaction Charges      </a:t>
            </a:r>
            <a:r>
              <a:rPr lang="en-US" b="1" dirty="0">
                <a:solidFill>
                  <a:schemeClr val="tx2"/>
                </a:solidFill>
              </a:rPr>
              <a:t>	Flat </a:t>
            </a:r>
            <a:r>
              <a:rPr lang="en-US" b="1" dirty="0" smtClean="0">
                <a:solidFill>
                  <a:schemeClr val="tx2"/>
                </a:solidFill>
              </a:rPr>
              <a:t>0.40</a:t>
            </a:r>
            <a:r>
              <a:rPr lang="en-US" b="1" dirty="0">
                <a:solidFill>
                  <a:schemeClr val="tx2"/>
                </a:solidFill>
              </a:rPr>
              <a:t>% of </a:t>
            </a:r>
            <a:r>
              <a:rPr lang="en-US" b="1" dirty="0" smtClean="0">
                <a:solidFill>
                  <a:schemeClr val="tx2"/>
                </a:solidFill>
              </a:rPr>
              <a:t>the</a:t>
            </a:r>
          </a:p>
          <a:p>
            <a:pPr>
              <a:buClrTx/>
              <a:defRPr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	transaction value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5022" y="2128083"/>
            <a:ext cx="911691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736" indent="-463567" algn="ctr">
              <a:tabLst>
                <a:tab pos="481594" algn="l"/>
              </a:tabLst>
            </a:pPr>
            <a:r>
              <a:rPr sz="2700" b="1" spc="-7" dirty="0">
                <a:solidFill>
                  <a:schemeClr val="bg1"/>
                </a:solidFill>
                <a:cs typeface="Bookman Old Style"/>
              </a:rPr>
              <a:t>Sec</a:t>
            </a:r>
            <a:r>
              <a:rPr sz="2700" b="1" spc="-14" dirty="0">
                <a:solidFill>
                  <a:schemeClr val="bg1"/>
                </a:solidFill>
                <a:cs typeface="Bookman Old Style"/>
              </a:rPr>
              <a:t>u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rity</a:t>
            </a:r>
            <a:r>
              <a:rPr sz="2700" b="1" spc="24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Deposit</a:t>
            </a:r>
            <a:r>
              <a:rPr sz="2700" b="1" spc="19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spc="-14" dirty="0">
                <a:solidFill>
                  <a:schemeClr val="bg1"/>
                </a:solidFill>
                <a:cs typeface="Bookman Old Style"/>
              </a:rPr>
              <a:t>(</a:t>
            </a:r>
            <a:r>
              <a:rPr sz="2700" b="1" spc="-7" dirty="0">
                <a:solidFill>
                  <a:schemeClr val="bg1"/>
                </a:solidFill>
                <a:cs typeface="Bookman Old Style"/>
              </a:rPr>
              <a:t>E</a:t>
            </a:r>
            <a:r>
              <a:rPr sz="2700" b="1" spc="-14" dirty="0">
                <a:solidFill>
                  <a:schemeClr val="bg1"/>
                </a:solidFill>
                <a:cs typeface="Bookman Old Style"/>
              </a:rPr>
              <a:t>M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D</a:t>
            </a:r>
            <a:r>
              <a:rPr sz="27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spc="-7" dirty="0">
                <a:solidFill>
                  <a:schemeClr val="bg1"/>
                </a:solidFill>
                <a:cs typeface="Bookman Old Style"/>
              </a:rPr>
              <a:t>an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d</a:t>
            </a:r>
            <a:r>
              <a:rPr sz="2700" b="1" spc="21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spc="-7" dirty="0">
                <a:solidFill>
                  <a:schemeClr val="bg1"/>
                </a:solidFill>
                <a:cs typeface="Bookman Old Style"/>
              </a:rPr>
              <a:t>Ad</a:t>
            </a:r>
            <a:r>
              <a:rPr sz="2700" b="1" spc="-14" dirty="0">
                <a:solidFill>
                  <a:schemeClr val="bg1"/>
                </a:solidFill>
                <a:cs typeface="Bookman Old Style"/>
              </a:rPr>
              <a:t>v</a:t>
            </a:r>
            <a:r>
              <a:rPr sz="2700" b="1" spc="-7" dirty="0">
                <a:solidFill>
                  <a:schemeClr val="bg1"/>
                </a:solidFill>
                <a:cs typeface="Bookman Old Style"/>
              </a:rPr>
              <a:t>anc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e</a:t>
            </a:r>
            <a:r>
              <a:rPr sz="2700" b="1" spc="20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spc="-7" dirty="0">
                <a:solidFill>
                  <a:schemeClr val="bg1"/>
                </a:solidFill>
                <a:cs typeface="Bookman Old Style"/>
              </a:rPr>
              <a:t>Transac</a:t>
            </a:r>
            <a:r>
              <a:rPr sz="2700" b="1" spc="7" dirty="0">
                <a:solidFill>
                  <a:schemeClr val="bg1"/>
                </a:solidFill>
                <a:cs typeface="Bookman Old Style"/>
              </a:rPr>
              <a:t>t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ion</a:t>
            </a:r>
            <a:r>
              <a:rPr sz="2700" b="1" spc="20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spc="-7" dirty="0">
                <a:solidFill>
                  <a:schemeClr val="bg1"/>
                </a:solidFill>
                <a:cs typeface="Bookman Old Style"/>
              </a:rPr>
              <a:t>Fee)</a:t>
            </a:r>
            <a:endParaRPr sz="2700" dirty="0">
              <a:solidFill>
                <a:schemeClr val="bg1"/>
              </a:solidFill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6744" y="3165249"/>
            <a:ext cx="9973477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ctr"/>
            <a:r>
              <a:rPr lang="en-IN" sz="2700" b="1" spc="-7" dirty="0" smtClean="0">
                <a:solidFill>
                  <a:schemeClr val="bg1"/>
                </a:solidFill>
                <a:cs typeface="Bookman Old Style"/>
              </a:rPr>
              <a:t>As defined by Buyers subject to a minimum of </a:t>
            </a:r>
          </a:p>
          <a:p>
            <a:pPr marL="17169" algn="ctr"/>
            <a:r>
              <a:rPr lang="en-IN" sz="2700" b="1" spc="-7" dirty="0" smtClean="0">
                <a:solidFill>
                  <a:schemeClr val="bg1"/>
                </a:solidFill>
                <a:cs typeface="Bookman Old Style"/>
              </a:rPr>
              <a:t>0.50% of the trade value</a:t>
            </a:r>
            <a:endParaRPr sz="2700" b="1" dirty="0">
              <a:solidFill>
                <a:schemeClr val="bg1"/>
              </a:solidFill>
              <a:cs typeface="Bookman Old Style"/>
            </a:endParaRPr>
          </a:p>
          <a:p>
            <a:pPr marL="17169" algn="ctr">
              <a:spcBef>
                <a:spcPts val="581"/>
              </a:spcBef>
            </a:pPr>
            <a:r>
              <a:rPr sz="2700" b="1" dirty="0">
                <a:solidFill>
                  <a:schemeClr val="bg1"/>
                </a:solidFill>
                <a:cs typeface="Bookman Old Style"/>
              </a:rPr>
              <a:t>(Applicable</a:t>
            </a:r>
            <a:r>
              <a:rPr sz="27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2700" b="1" dirty="0">
                <a:solidFill>
                  <a:schemeClr val="bg1"/>
                </a:solidFill>
                <a:cs typeface="Bookman Old Style"/>
              </a:rPr>
              <a:t>to</a:t>
            </a:r>
            <a:r>
              <a:rPr sz="2700" b="1" spc="216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IN" sz="2700" b="1" spc="216" dirty="0" smtClean="0">
                <a:solidFill>
                  <a:schemeClr val="bg1"/>
                </a:solidFill>
                <a:cs typeface="Times New Roman"/>
              </a:rPr>
              <a:t>Sellers</a:t>
            </a:r>
            <a:r>
              <a:rPr sz="2700" b="1" spc="-20" dirty="0" smtClean="0">
                <a:solidFill>
                  <a:schemeClr val="bg1"/>
                </a:solidFill>
                <a:cs typeface="Bookman Old Style"/>
              </a:rPr>
              <a:t>)</a:t>
            </a:r>
            <a:endParaRPr sz="2700" dirty="0">
              <a:solidFill>
                <a:schemeClr val="bg1"/>
              </a:solidFill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8144" y="777081"/>
            <a:ext cx="3352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r"/>
            <a:r>
              <a:rPr sz="3600" b="1" spc="-7" dirty="0">
                <a:solidFill>
                  <a:schemeClr val="bg1"/>
                </a:solidFill>
              </a:rPr>
              <a:t>Securit</a:t>
            </a:r>
            <a:r>
              <a:rPr sz="3600" b="1" dirty="0">
                <a:solidFill>
                  <a:schemeClr val="bg1"/>
                </a:solidFill>
              </a:rPr>
              <a:t>y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>
                <a:solidFill>
                  <a:schemeClr val="bg1"/>
                </a:solidFill>
              </a:rPr>
              <a:t>Deposit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www.NCDFIeMarket.com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65861" y="3178582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NDDB D-Lab </a:t>
            </a:r>
            <a:r>
              <a:rPr lang="en-US" sz="2000" dirty="0" smtClean="0">
                <a:solidFill>
                  <a:schemeClr val="bg1"/>
                </a:solidFill>
              </a:rPr>
              <a:t>Campus, Post </a:t>
            </a:r>
            <a:r>
              <a:rPr lang="en-US" sz="2000" dirty="0">
                <a:solidFill>
                  <a:schemeClr val="bg1"/>
                </a:solidFill>
              </a:rPr>
              <a:t>Box 79, Anand 388 001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+</a:t>
            </a:r>
            <a:r>
              <a:rPr lang="en-US" sz="2000" dirty="0" smtClean="0">
                <a:solidFill>
                  <a:schemeClr val="bg1"/>
                </a:solidFill>
              </a:rPr>
              <a:t>91-2692-288388 | Fax 288399</a:t>
            </a:r>
          </a:p>
          <a:p>
            <a:r>
              <a:rPr lang="en-US" sz="2000" smtClean="0">
                <a:solidFill>
                  <a:schemeClr val="bg1"/>
                </a:solidFill>
              </a:rPr>
              <a:t>www.NCDFI.coop </a:t>
            </a:r>
            <a:r>
              <a:rPr lang="en-US" sz="2000" dirty="0" smtClean="0">
                <a:solidFill>
                  <a:schemeClr val="bg1"/>
                </a:solidFill>
              </a:rPr>
              <a:t>| </a:t>
            </a:r>
            <a:r>
              <a:rPr lang="en-US" sz="2000" dirty="0">
                <a:solidFill>
                  <a:schemeClr val="bg1"/>
                </a:solidFill>
              </a:rPr>
              <a:t>www.NCDFIeMarket.com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44344" y="2272332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1544" y="2361090"/>
            <a:ext cx="484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G:\Current Project\NCDFI - ANAND - 10072017\NCDFI - Pres\Images\NCDFI - Present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40459"/>
            <a:ext cx="2832100" cy="13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807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Buyer Advantages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8919" y="2403248"/>
            <a:ext cx="36544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Ease of procurement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seller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enables the buyers in procuring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/ partial quantities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prices especially when the product is not easily available with a single seller.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www.NCDFIeMarket.com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90"/>
          <p:cNvSpPr txBox="1">
            <a:spLocks/>
          </p:cNvSpPr>
          <p:nvPr/>
        </p:nvSpPr>
        <p:spPr>
          <a:xfrm>
            <a:off x="6001544" y="2301081"/>
            <a:ext cx="2438400" cy="35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▸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Large seller base across the 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Buyers cross geographical barriers for procuring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products.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</p:txBody>
      </p:sp>
      <p:sp>
        <p:nvSpPr>
          <p:cNvPr id="9" name="Shape 191"/>
          <p:cNvSpPr txBox="1">
            <a:spLocks/>
          </p:cNvSpPr>
          <p:nvPr/>
        </p:nvSpPr>
        <p:spPr>
          <a:xfrm>
            <a:off x="9438194" y="2301081"/>
            <a:ext cx="2423100" cy="35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▸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Administrative cost reduction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No administrative and transaction charges for buyers.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219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807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Seller Advantages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8919" y="2403248"/>
            <a:ext cx="36544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Qualified buyers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Buyers requirement is clearly specified which helps sellers to screen every buyer before participating in auctions.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www.NCDFIeMarket.com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90"/>
          <p:cNvSpPr txBox="1">
            <a:spLocks/>
          </p:cNvSpPr>
          <p:nvPr/>
        </p:nvSpPr>
        <p:spPr>
          <a:xfrm>
            <a:off x="5772944" y="2265362"/>
            <a:ext cx="2438400" cy="35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▸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Coordination in the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lang="en-US" sz="2400" b="1" u="sng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NCDFI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eMarket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 coordinates the entire process i.e. supplies and payments.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</p:txBody>
      </p:sp>
      <p:sp>
        <p:nvSpPr>
          <p:cNvPr id="9" name="Shape 191"/>
          <p:cNvSpPr txBox="1">
            <a:spLocks/>
          </p:cNvSpPr>
          <p:nvPr/>
        </p:nvSpPr>
        <p:spPr>
          <a:xfrm>
            <a:off x="9438194" y="2301081"/>
            <a:ext cx="2423100" cy="44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▸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lang="en-US" sz="2400" b="1" u="sng" kern="0" dirty="0" err="1">
                <a:solidFill>
                  <a:srgbClr val="1F497D"/>
                </a:solidFill>
                <a:latin typeface="Calibri"/>
              </a:rPr>
              <a:t>O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pportunity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 to participate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endParaRPr lang="en-US" sz="2400" kern="0" dirty="0" smtClean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25000"/>
              <a:buFont typeface="Roboto"/>
              <a:buNone/>
              <a:tabLst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Calibri"/>
              </a:rPr>
              <a:t>Even small suppliers can participate in these auctions provided they meet the quality parameters.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152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95511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200945" y="1212518"/>
            <a:ext cx="5257800" cy="489320"/>
          </a:xfrm>
          <a:prstGeom prst="rect">
            <a:avLst/>
          </a:prstGeom>
        </p:spPr>
        <p:txBody>
          <a:bodyPr/>
          <a:lstStyle>
            <a:lvl1pPr marL="449885" indent="-449885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750" indent="-374904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9616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99462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9309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9155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9002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8848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8694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Auction Process Overview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75" y="2615610"/>
            <a:ext cx="202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PRE- AUCTION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69794" y="4208898"/>
            <a:ext cx="1375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AUCTION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33823" y="5715731"/>
            <a:ext cx="2111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POST AUCTION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2423" y="2507024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Quantity </a:t>
            </a:r>
            <a:r>
              <a:rPr lang="en-US" sz="1600" b="1" dirty="0" smtClean="0"/>
              <a:t>required, Location, Reserve Price, Delivery period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931185" y="4096313"/>
            <a:ext cx="145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Can observe </a:t>
            </a:r>
            <a:r>
              <a:rPr lang="en-US" sz="1600" b="1" dirty="0" smtClean="0"/>
              <a:t>process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9326791" y="2507021"/>
            <a:ext cx="1611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Information, auction </a:t>
            </a:r>
            <a:r>
              <a:rPr lang="en-US" sz="1600" b="1" dirty="0"/>
              <a:t>setup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2733" y="4001923"/>
            <a:ext cx="166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Places </a:t>
            </a:r>
            <a:r>
              <a:rPr lang="en-US" sz="1600" b="1" dirty="0" smtClean="0"/>
              <a:t>bid quantity &amp; FOR price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9149443" y="5678706"/>
            <a:ext cx="183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Winning </a:t>
            </a:r>
            <a:r>
              <a:rPr lang="en-US" sz="1600" b="1" dirty="0" smtClean="0"/>
              <a:t> quantity will be intimated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4935538" y="5272881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Winning  </a:t>
            </a:r>
            <a:r>
              <a:rPr lang="en-US" sz="1600" b="1" dirty="0" smtClean="0"/>
              <a:t>quantity, price &amp; details of Sellers will </a:t>
            </a:r>
            <a:r>
              <a:rPr lang="en-US" sz="1600" b="1" dirty="0"/>
              <a:t>be intimated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682605" y="2268675"/>
            <a:ext cx="1155535" cy="1155535"/>
            <a:chOff x="3682605" y="2268675"/>
            <a:chExt cx="1155535" cy="1155535"/>
          </a:xfrm>
        </p:grpSpPr>
        <p:sp>
          <p:nvSpPr>
            <p:cNvPr id="43" name="Oval 42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49943" y="2568578"/>
              <a:ext cx="1049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Buyers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82605" y="3796410"/>
            <a:ext cx="1155535" cy="1155535"/>
            <a:chOff x="3682605" y="2268675"/>
            <a:chExt cx="1155535" cy="1155535"/>
          </a:xfrm>
        </p:grpSpPr>
        <p:sp>
          <p:nvSpPr>
            <p:cNvPr id="46" name="Oval 45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49943" y="2568578"/>
              <a:ext cx="1049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Buyers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82603" y="5362642"/>
            <a:ext cx="1155535" cy="1155535"/>
            <a:chOff x="3682605" y="2268675"/>
            <a:chExt cx="1155535" cy="1155535"/>
          </a:xfrm>
        </p:grpSpPr>
        <p:sp>
          <p:nvSpPr>
            <p:cNvPr id="49" name="Oval 48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49943" y="2568578"/>
              <a:ext cx="1049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Buyers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785767" y="2221642"/>
            <a:ext cx="1155535" cy="1155535"/>
            <a:chOff x="3682605" y="2268675"/>
            <a:chExt cx="1155535" cy="1155535"/>
          </a:xfrm>
        </p:grpSpPr>
        <p:sp>
          <p:nvSpPr>
            <p:cNvPr id="52" name="Oval 51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49943" y="2568578"/>
              <a:ext cx="1020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Sellers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90454" y="3839656"/>
            <a:ext cx="1155535" cy="1155535"/>
            <a:chOff x="3682605" y="2268675"/>
            <a:chExt cx="1155535" cy="1155535"/>
          </a:xfrm>
        </p:grpSpPr>
        <p:sp>
          <p:nvSpPr>
            <p:cNvPr id="55" name="Oval 54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49943" y="2568578"/>
              <a:ext cx="1020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Sellers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810440" y="5315609"/>
            <a:ext cx="1155535" cy="1155535"/>
            <a:chOff x="3682605" y="2268675"/>
            <a:chExt cx="1155535" cy="1155535"/>
          </a:xfrm>
        </p:grpSpPr>
        <p:sp>
          <p:nvSpPr>
            <p:cNvPr id="58" name="Oval 57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49943" y="2568578"/>
              <a:ext cx="1020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Sellers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6534944" y="2531238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6521450" y="4125035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flipH="1">
            <a:off x="6458745" y="5662545"/>
            <a:ext cx="656992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8519439" y="2531239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flipH="1">
            <a:off x="8443356" y="4125705"/>
            <a:ext cx="656992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8495740" y="5648021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239808" y="2245860"/>
            <a:ext cx="1199431" cy="1155535"/>
            <a:chOff x="3670665" y="2268675"/>
            <a:chExt cx="1199431" cy="1155535"/>
          </a:xfrm>
        </p:grpSpPr>
        <p:sp>
          <p:nvSpPr>
            <p:cNvPr id="68" name="Oval 67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70665" y="2568578"/>
              <a:ext cx="1199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e-Portal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207852" y="3840324"/>
            <a:ext cx="1199431" cy="1155535"/>
            <a:chOff x="3670665" y="2268675"/>
            <a:chExt cx="1199431" cy="1155535"/>
          </a:xfrm>
        </p:grpSpPr>
        <p:sp>
          <p:nvSpPr>
            <p:cNvPr id="71" name="Oval 70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70665" y="2568578"/>
              <a:ext cx="1199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e-Portal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97843" y="5377164"/>
            <a:ext cx="1199431" cy="1155535"/>
            <a:chOff x="3670665" y="2268675"/>
            <a:chExt cx="1199431" cy="1155535"/>
          </a:xfrm>
        </p:grpSpPr>
        <p:sp>
          <p:nvSpPr>
            <p:cNvPr id="74" name="Oval 73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70665" y="2568578"/>
              <a:ext cx="1199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e-Portal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3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807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does auction work?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8918" y="2403248"/>
            <a:ext cx="105886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2"/>
                </a:solidFill>
              </a:rPr>
              <a:t>The trading event managed by NCDFI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2"/>
                </a:solidFill>
              </a:rPr>
              <a:t>The trading process is an </a:t>
            </a:r>
            <a:r>
              <a:rPr lang="en-US" sz="2500" b="1" dirty="0" smtClean="0">
                <a:solidFill>
                  <a:schemeClr val="tx2"/>
                </a:solidFill>
              </a:rPr>
              <a:t>“Yankee Reverse Auction</a:t>
            </a:r>
            <a:r>
              <a:rPr lang="en-US" sz="2500" b="1" dirty="0">
                <a:solidFill>
                  <a:schemeClr val="tx2"/>
                </a:solidFill>
              </a:rPr>
              <a:t>”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500" b="1" dirty="0" smtClean="0">
                <a:solidFill>
                  <a:schemeClr val="tx2"/>
                </a:solidFill>
              </a:rPr>
              <a:t>Required quantity, place of delivery, delivery period, minimum quantity for each seller, reserve price is announced</a:t>
            </a:r>
            <a:endParaRPr lang="en-US" sz="25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500" b="1" dirty="0" smtClean="0">
                <a:solidFill>
                  <a:schemeClr val="tx2"/>
                </a:solidFill>
              </a:rPr>
              <a:t>Bidders </a:t>
            </a:r>
            <a:r>
              <a:rPr lang="en-US" sz="2500" b="1" dirty="0">
                <a:solidFill>
                  <a:schemeClr val="tx2"/>
                </a:solidFill>
              </a:rPr>
              <a:t>bid the </a:t>
            </a:r>
            <a:r>
              <a:rPr lang="en-US" sz="2500" b="1" dirty="0" smtClean="0">
                <a:solidFill>
                  <a:schemeClr val="tx2"/>
                </a:solidFill>
              </a:rPr>
              <a:t>volume and bid FOR price which is equal or less than the ‘Reserve Price’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3344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Auction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0938" y="3139281"/>
            <a:ext cx="112176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500" b="1" dirty="0" smtClean="0">
                <a:solidFill>
                  <a:schemeClr val="tx2"/>
                </a:solidFill>
              </a:rPr>
              <a:t>Reserve Price</a:t>
            </a:r>
            <a:r>
              <a:rPr lang="en-US" sz="2500" b="1" dirty="0">
                <a:solidFill>
                  <a:schemeClr val="tx2"/>
                </a:solidFill>
              </a:rPr>
              <a:t>: </a:t>
            </a:r>
            <a:r>
              <a:rPr lang="en-US" sz="2500" b="1" dirty="0" smtClean="0">
                <a:solidFill>
                  <a:schemeClr val="tx2"/>
                </a:solidFill>
              </a:rPr>
              <a:t>FOR price buyer willing to buy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500" b="1" dirty="0" smtClean="0">
                <a:solidFill>
                  <a:schemeClr val="tx2"/>
                </a:solidFill>
              </a:rPr>
              <a:t>Maximum Required Quantity </a:t>
            </a:r>
            <a:r>
              <a:rPr lang="en-US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smtClean="0">
                <a:solidFill>
                  <a:schemeClr val="tx2"/>
                </a:solidFill>
              </a:rPr>
              <a:t>MRQ</a:t>
            </a:r>
            <a:r>
              <a:rPr lang="en-US" sz="2500" b="1" dirty="0">
                <a:solidFill>
                  <a:schemeClr val="tx2"/>
                </a:solidFill>
              </a:rPr>
              <a:t>): Maximum </a:t>
            </a:r>
            <a:r>
              <a:rPr lang="en-US" sz="2500" b="1" dirty="0" smtClean="0">
                <a:solidFill>
                  <a:schemeClr val="tx2"/>
                </a:solidFill>
              </a:rPr>
              <a:t>quantity buyer willing </a:t>
            </a:r>
            <a:r>
              <a:rPr lang="en-US" sz="2500" b="1" dirty="0">
                <a:solidFill>
                  <a:schemeClr val="tx2"/>
                </a:solidFill>
              </a:rPr>
              <a:t>to </a:t>
            </a:r>
            <a:r>
              <a:rPr lang="en-US" sz="2500" b="1" dirty="0" smtClean="0">
                <a:solidFill>
                  <a:schemeClr val="tx2"/>
                </a:solidFill>
              </a:rPr>
              <a:t>buy</a:t>
            </a:r>
            <a:endParaRPr lang="en-US" sz="25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500" b="1" dirty="0" smtClean="0">
                <a:solidFill>
                  <a:schemeClr val="tx2"/>
                </a:solidFill>
              </a:rPr>
              <a:t>Minimum Bid </a:t>
            </a:r>
            <a:r>
              <a:rPr lang="en-US" sz="2500" b="1" dirty="0">
                <a:solidFill>
                  <a:schemeClr val="tx2"/>
                </a:solidFill>
              </a:rPr>
              <a:t>Quantity (</a:t>
            </a:r>
            <a:r>
              <a:rPr lang="en-US" sz="2500" b="1" dirty="0" smtClean="0">
                <a:solidFill>
                  <a:schemeClr val="tx2"/>
                </a:solidFill>
              </a:rPr>
              <a:t>MBQ</a:t>
            </a:r>
            <a:r>
              <a:rPr lang="en-US" sz="2500" b="1" dirty="0">
                <a:solidFill>
                  <a:schemeClr val="tx2"/>
                </a:solidFill>
              </a:rPr>
              <a:t>): Minimum quantity </a:t>
            </a:r>
            <a:r>
              <a:rPr lang="en-US" sz="2500" b="1" dirty="0" smtClean="0">
                <a:solidFill>
                  <a:schemeClr val="tx2"/>
                </a:solidFill>
              </a:rPr>
              <a:t>seller needs </a:t>
            </a:r>
            <a:r>
              <a:rPr lang="en-US" sz="2500" b="1" dirty="0">
                <a:solidFill>
                  <a:schemeClr val="tx2"/>
                </a:solidFill>
              </a:rPr>
              <a:t>to </a:t>
            </a:r>
            <a:r>
              <a:rPr lang="en-US" sz="2500" b="1" dirty="0" smtClean="0">
                <a:solidFill>
                  <a:schemeClr val="tx2"/>
                </a:solidFill>
              </a:rPr>
              <a:t>bid </a:t>
            </a:r>
            <a:r>
              <a:rPr lang="en-US" sz="2500" b="1" dirty="0">
                <a:solidFill>
                  <a:schemeClr val="tx2"/>
                </a:solidFill>
              </a:rPr>
              <a:t>in auction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3344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Bid rules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184" y="2301081"/>
            <a:ext cx="1121761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</a:rPr>
              <a:t>Sellers can </a:t>
            </a:r>
            <a:r>
              <a:rPr lang="en-US" sz="2800" b="1" dirty="0">
                <a:solidFill>
                  <a:schemeClr val="tx2"/>
                </a:solidFill>
              </a:rPr>
              <a:t>quote their </a:t>
            </a:r>
            <a:r>
              <a:rPr lang="en-US" sz="2800" b="1" dirty="0" smtClean="0">
                <a:solidFill>
                  <a:schemeClr val="tx2"/>
                </a:solidFill>
              </a:rPr>
              <a:t>offer quantity </a:t>
            </a:r>
            <a:r>
              <a:rPr lang="en-US" sz="2800" b="1" dirty="0">
                <a:solidFill>
                  <a:schemeClr val="tx2"/>
                </a:solidFill>
              </a:rPr>
              <a:t>&amp; </a:t>
            </a:r>
            <a:r>
              <a:rPr lang="en-US" sz="2800" b="1" dirty="0" smtClean="0">
                <a:solidFill>
                  <a:schemeClr val="tx2"/>
                </a:solidFill>
              </a:rPr>
              <a:t>FOR Price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</a:rPr>
              <a:t>Sellers can </a:t>
            </a:r>
            <a:r>
              <a:rPr lang="en-US" sz="2800" b="1" dirty="0">
                <a:solidFill>
                  <a:schemeClr val="tx2"/>
                </a:solidFill>
              </a:rPr>
              <a:t>view tentative quantity allocated to them &amp; their quoted price.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</a:rPr>
              <a:t>Sellers can </a:t>
            </a:r>
            <a:r>
              <a:rPr lang="en-US" sz="2800" b="1" dirty="0">
                <a:solidFill>
                  <a:schemeClr val="tx2"/>
                </a:solidFill>
              </a:rPr>
              <a:t>revise their price bids </a:t>
            </a:r>
            <a:r>
              <a:rPr lang="en-US" sz="2800" b="1" dirty="0" smtClean="0">
                <a:solidFill>
                  <a:schemeClr val="tx2"/>
                </a:solidFill>
              </a:rPr>
              <a:t>downwards </a:t>
            </a:r>
            <a:r>
              <a:rPr lang="en-US" sz="2800" b="1" dirty="0">
                <a:solidFill>
                  <a:schemeClr val="tx2"/>
                </a:solidFill>
              </a:rPr>
              <a:t>and only latest bid will be considered.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</a:rPr>
              <a:t>In case a bid is received 3 minutes prior to the auction closing time, the auction schedule shall be extended for 5 more minutes. There shall be maximum 3 such </a:t>
            </a:r>
            <a:r>
              <a:rPr lang="en-US" sz="2800" b="1" dirty="0" smtClean="0">
                <a:solidFill>
                  <a:schemeClr val="tx2"/>
                </a:solidFill>
              </a:rPr>
              <a:t>extensions.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www.NCDFIeMarket.com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938" y="870158"/>
            <a:ext cx="4784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Scenari</a:t>
            </a:r>
            <a:r>
              <a:rPr sz="3600" b="1" dirty="0">
                <a:solidFill>
                  <a:schemeClr val="bg1"/>
                </a:solidFill>
              </a:rPr>
              <a:t>o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8" name="Picture 17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461" y="2148681"/>
            <a:ext cx="7724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Required Quantity</a:t>
            </a:r>
            <a:r>
              <a:rPr lang="en-US" dirty="0"/>
              <a:t>: 1,000 </a:t>
            </a:r>
            <a:r>
              <a:rPr lang="en-US" dirty="0" smtClean="0"/>
              <a:t>MT with a reserve price of </a:t>
            </a:r>
            <a:r>
              <a:rPr lang="en-US" dirty="0"/>
              <a:t>₹ 17.00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53516"/>
              </p:ext>
            </p:extLst>
          </p:nvPr>
        </p:nvGraphicFramePr>
        <p:xfrm>
          <a:off x="2117606" y="2610346"/>
          <a:ext cx="8532137" cy="3962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3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kern="12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 smtClean="0">
                          <a:effectLst/>
                          <a:latin typeface="Bookman Old Style" panose="02050604050505020204" pitchFamily="18" charset="0"/>
                        </a:rPr>
                        <a:t>Time</a:t>
                      </a:r>
                      <a:endParaRPr lang="en-US" sz="18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Bidder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FOR 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Price</a:t>
                      </a: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( ₹ per kg)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Bid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</a:rPr>
                        <a:t>Qty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 (MT)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3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17.00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1,000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3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09:05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16.90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910">
                <a:tc gridSpan="4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Bidder B would be awarded 700 MT at a price of ₹ 16.90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Bidder A would be awarded 300 MT (1,000-700 MT) at a price of ₹ 17.00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1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938" y="870158"/>
            <a:ext cx="4784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Scenari</a:t>
            </a:r>
            <a:r>
              <a:rPr sz="3600" b="1" dirty="0">
                <a:solidFill>
                  <a:schemeClr val="bg1"/>
                </a:solidFill>
              </a:rPr>
              <a:t>o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IN" sz="3600" b="1" dirty="0">
                <a:solidFill>
                  <a:schemeClr val="bg1"/>
                </a:solidFill>
              </a:rPr>
              <a:t>2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99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www.NCDFIeMarket.com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74844"/>
              </p:ext>
            </p:extLst>
          </p:nvPr>
        </p:nvGraphicFramePr>
        <p:xfrm>
          <a:off x="1333938" y="2574627"/>
          <a:ext cx="9315806" cy="4284103"/>
        </p:xfrm>
        <a:graphic>
          <a:graphicData uri="http://schemas.openxmlformats.org/drawingml/2006/table">
            <a:tbl>
              <a:tblPr firstRow="1" bandRow="1"/>
              <a:tblGrid>
                <a:gridCol w="93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6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0405"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en-US" sz="1800" kern="12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 smtClean="0">
                          <a:effectLst/>
                          <a:latin typeface="Bookman Old Style" panose="02050604050505020204" pitchFamily="18" charset="0"/>
                        </a:rPr>
                        <a:t>Time</a:t>
                      </a:r>
                      <a:endParaRPr lang="en-US" sz="18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Bidder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FOR Bid 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Price</a:t>
                      </a: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( ₹ per kg)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Bid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</a:rPr>
                        <a:t>Qty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 (MT)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18"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17.00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1,000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1,000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-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-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18"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09:05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16.90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-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18"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09:27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16.80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-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118"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09:29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₹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16.70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-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2978">
                <a:tc gridSpan="7">
                  <a:txBody>
                    <a:bodyPr/>
                    <a:lstStyle>
                      <a:lvl1pPr marL="0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9984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199693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799539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399386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999232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599078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198925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798771" algn="l" defTabSz="1199693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Bidder A would be awarded 700 MT at a price of ₹ 16.70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Bidder C would be awarded 300 MT (1,000-700 MT) at a price of ₹ 16.80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8100" marR="1905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1905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068344" y="2535382"/>
            <a:ext cx="3124200" cy="5009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Bidders can view their allocation &amp; price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0461" y="2148681"/>
            <a:ext cx="7724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Required Quantity</a:t>
            </a:r>
            <a:r>
              <a:rPr lang="en-US" dirty="0"/>
              <a:t>: 1,000 </a:t>
            </a:r>
            <a:r>
              <a:rPr lang="en-US" dirty="0" smtClean="0"/>
              <a:t>MT with a reserve price of </a:t>
            </a:r>
            <a:r>
              <a:rPr lang="en-US" dirty="0"/>
              <a:t>₹ 17.00 </a:t>
            </a:r>
          </a:p>
        </p:txBody>
      </p:sp>
    </p:spTree>
    <p:extLst>
      <p:ext uri="{BB962C8B-B14F-4D97-AF65-F5344CB8AC3E}">
        <p14:creationId xmlns:p14="http://schemas.microsoft.com/office/powerpoint/2010/main" val="1241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681</Words>
  <Application>Microsoft Office PowerPoint</Application>
  <PresentationFormat>Custom</PresentationFormat>
  <Paragraphs>180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Mangal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1</vt:lpstr>
      <vt:lpstr>Scenario 2</vt:lpstr>
      <vt:lpstr>Scenario 3</vt:lpstr>
      <vt:lpstr>Registration &amp; Transaction Charges</vt:lpstr>
      <vt:lpstr>Security Deposit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Nehal Patel</cp:lastModifiedBy>
  <cp:revision>118</cp:revision>
  <dcterms:created xsi:type="dcterms:W3CDTF">2018-01-11T09:12:45Z</dcterms:created>
  <dcterms:modified xsi:type="dcterms:W3CDTF">2019-04-08T10:47:30Z</dcterms:modified>
</cp:coreProperties>
</file>